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dc4ae1d6a7413a" /><Relationship Type="http://schemas.openxmlformats.org/officeDocument/2006/relationships/extended-properties" Target="/docProps/app.xml" Id="R7ecaed87c2ea4a16" /><Relationship Type="http://schemas.openxmlformats.org/officeDocument/2006/relationships/officeDocument" Target="/ppt/presentation.xml" Id="Ra83830f1a11c4c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e3943012fe4458"/>
  </p:sldMasterIdLst>
  <p:notesMasterIdLst>
    <p:notesMasterId xmlns:r="http://schemas.openxmlformats.org/officeDocument/2006/relationships" r:id="R6cf457036ef34479"/>
  </p:notesMasterIdLst>
  <p:sldIdLst>
    <p:sldId xmlns:r="http://schemas.openxmlformats.org/officeDocument/2006/relationships" id="256" r:id="Rbdedfc252ea641f6"/>
    <p:sldId xmlns:r="http://schemas.openxmlformats.org/officeDocument/2006/relationships" id="257" r:id="R03e622dabb0a45e1"/>
    <p:sldId xmlns:r="http://schemas.openxmlformats.org/officeDocument/2006/relationships" id="258" r:id="R718502d7ae254575"/>
    <p:sldId xmlns:r="http://schemas.openxmlformats.org/officeDocument/2006/relationships" id="259" r:id="Rcb071916f9b04666"/>
    <p:sldId xmlns:r="http://schemas.openxmlformats.org/officeDocument/2006/relationships" id="260" r:id="Refbaa3e9f7b540f9"/>
    <p:sldId xmlns:r="http://schemas.openxmlformats.org/officeDocument/2006/relationships" id="261" r:id="R45551cb3c59f420e"/>
    <p:sldId xmlns:r="http://schemas.openxmlformats.org/officeDocument/2006/relationships" id="262" r:id="Rf730b735f54a4c56"/>
    <p:sldId xmlns:r="http://schemas.openxmlformats.org/officeDocument/2006/relationships" id="263" r:id="R3882be107a004340"/>
    <p:sldId xmlns:r="http://schemas.openxmlformats.org/officeDocument/2006/relationships" id="264" r:id="Ra052fed101024ed8"/>
    <p:sldId xmlns:r="http://schemas.openxmlformats.org/officeDocument/2006/relationships" id="265" r:id="R77f8cdb2c7cb4ceb"/>
    <p:sldId xmlns:r="http://schemas.openxmlformats.org/officeDocument/2006/relationships" id="266" r:id="Rab54d77ed34e4dd7"/>
    <p:sldId xmlns:r="http://schemas.openxmlformats.org/officeDocument/2006/relationships" id="267" r:id="R42fddc94b59b4811"/>
    <p:sldId xmlns:r="http://schemas.openxmlformats.org/officeDocument/2006/relationships" id="268" r:id="R4fd5d2afcd244249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0dc040420a4e84" /><Relationship Type="http://schemas.openxmlformats.org/officeDocument/2006/relationships/slideMaster" Target="/ppt/slideMasters/slideMaster1.xml" Id="Rb7e3943012fe4458" /><Relationship Type="http://schemas.openxmlformats.org/officeDocument/2006/relationships/notesMaster" Target="/ppt/notesMasters/notesMaster1.xml" Id="R6cf457036ef34479" /><Relationship Type="http://schemas.openxmlformats.org/officeDocument/2006/relationships/presProps" Target="/ppt/presProps.xml" Id="Rb9f7e7d255f44441" /><Relationship Type="http://schemas.openxmlformats.org/officeDocument/2006/relationships/tableStyles" Target="/ppt/tableStyles.xml" Id="R4226adf95c3a4c12" /><Relationship Type="http://schemas.openxmlformats.org/officeDocument/2006/relationships/slide" Target="/ppt/slides/slide1.xml" Id="Rbdedfc252ea641f6" /><Relationship Type="http://schemas.openxmlformats.org/officeDocument/2006/relationships/slide" Target="/ppt/slides/slide2.xml" Id="R03e622dabb0a45e1" /><Relationship Type="http://schemas.openxmlformats.org/officeDocument/2006/relationships/slide" Target="/ppt/slides/slide3.xml" Id="R718502d7ae254575" /><Relationship Type="http://schemas.openxmlformats.org/officeDocument/2006/relationships/slide" Target="/ppt/slides/slide4.xml" Id="Rcb071916f9b04666" /><Relationship Type="http://schemas.openxmlformats.org/officeDocument/2006/relationships/slide" Target="/ppt/slides/slide5.xml" Id="Refbaa3e9f7b540f9" /><Relationship Type="http://schemas.openxmlformats.org/officeDocument/2006/relationships/slide" Target="/ppt/slides/slide6.xml" Id="R45551cb3c59f420e" /><Relationship Type="http://schemas.openxmlformats.org/officeDocument/2006/relationships/slide" Target="/ppt/slides/slide7.xml" Id="Rf730b735f54a4c56" /><Relationship Type="http://schemas.openxmlformats.org/officeDocument/2006/relationships/slide" Target="/ppt/slides/slide8.xml" Id="R3882be107a004340" /><Relationship Type="http://schemas.openxmlformats.org/officeDocument/2006/relationships/slide" Target="/ppt/slides/slide9.xml" Id="Ra052fed101024ed8" /><Relationship Type="http://schemas.openxmlformats.org/officeDocument/2006/relationships/slide" Target="/ppt/slides/slide10.xml" Id="R77f8cdb2c7cb4ceb" /><Relationship Type="http://schemas.openxmlformats.org/officeDocument/2006/relationships/slide" Target="/ppt/slides/slide11.xml" Id="Rab54d77ed34e4dd7" /><Relationship Type="http://schemas.openxmlformats.org/officeDocument/2006/relationships/slide" Target="/ppt/slides/slide12.xml" Id="R42fddc94b59b4811" /><Relationship Type="http://schemas.openxmlformats.org/officeDocument/2006/relationships/slide" Target="/ppt/slides/slide13.xml" Id="R4fd5d2afcd2442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98a0cda69e248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7351b9a7864511" /><Relationship Type="http://schemas.openxmlformats.org/officeDocument/2006/relationships/notesMaster" Target="/ppt/notesMasters/notesMaster1.xml" Id="Rbb68d847435d41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e1fcb56ff643c9" /><Relationship Type="http://schemas.openxmlformats.org/officeDocument/2006/relationships/notesMaster" Target="/ppt/notesMasters/notesMaster1.xml" Id="Rb879461cc0094d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87ce469f4c4bc3" /><Relationship Type="http://schemas.openxmlformats.org/officeDocument/2006/relationships/notesMaster" Target="/ppt/notesMasters/notesMaster1.xml" Id="R847659551e3042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9ff4c7443f4833" /><Relationship Type="http://schemas.openxmlformats.org/officeDocument/2006/relationships/notesMaster" Target="/ppt/notesMasters/notesMaster1.xml" Id="R41a4dc7f814f49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76e3d04eb34453" /><Relationship Type="http://schemas.openxmlformats.org/officeDocument/2006/relationships/notesMaster" Target="/ppt/notesMasters/notesMaster1.xml" Id="R4f04d5bcbddf40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dbd94241b04ba9" /><Relationship Type="http://schemas.openxmlformats.org/officeDocument/2006/relationships/notesMaster" Target="/ppt/notesMasters/notesMaster1.xml" Id="R0b2dfa9eafbb44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5521d8128d4d07" /><Relationship Type="http://schemas.openxmlformats.org/officeDocument/2006/relationships/notesMaster" Target="/ppt/notesMasters/notesMaster1.xml" Id="R6d262513d2864a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8363638f8849e9" /><Relationship Type="http://schemas.openxmlformats.org/officeDocument/2006/relationships/notesMaster" Target="/ppt/notesMasters/notesMaster1.xml" Id="R7a7a99dce65444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f66a2d3e174c5c" /><Relationship Type="http://schemas.openxmlformats.org/officeDocument/2006/relationships/notesMaster" Target="/ppt/notesMasters/notesMaster1.xml" Id="R83f163eb37c64d7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79d24d858c4dcd" /><Relationship Type="http://schemas.openxmlformats.org/officeDocument/2006/relationships/notesMaster" Target="/ppt/notesMasters/notesMaster1.xml" Id="R2b61da564b484ad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30d3cf7b162402b" /><Relationship Type="http://schemas.openxmlformats.org/officeDocument/2006/relationships/notesMaster" Target="/ppt/notesMasters/notesMaster1.xml" Id="R0399d80f3e4a457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5a0fcaac0e34b68" /><Relationship Type="http://schemas.openxmlformats.org/officeDocument/2006/relationships/notesMaster" Target="/ppt/notesMasters/notesMaster1.xml" Id="Rdde4b10e2ac94ad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f744bd8710245bb" /><Relationship Type="http://schemas.openxmlformats.org/officeDocument/2006/relationships/notesMaster" Target="/ppt/notesMasters/notesMaster1.xml" Id="R6edc6a8a8eff4c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c81f5d57444c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9a8c6a0bf54844" /><Relationship Type="http://schemas.openxmlformats.org/officeDocument/2006/relationships/slideLayout" Target="/ppt/slideLayouts/slideLayout1.xml" Id="Ra30ecfb0523148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0ecfb0523148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933a346c043d0" /><Relationship Type="http://schemas.openxmlformats.org/officeDocument/2006/relationships/notesSlide" Target="/ppt/notesSlides/notesSlide1.xml" Id="R515b1bdbdc3540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5ce3baf734069" /><Relationship Type="http://schemas.openxmlformats.org/officeDocument/2006/relationships/notesSlide" Target="/ppt/notesSlides/notesSlide2.xml" Id="Rb0c07800ad9148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c5677bdc5481c" /><Relationship Type="http://schemas.openxmlformats.org/officeDocument/2006/relationships/notesSlide" Target="/ppt/notesSlides/notesSlide3.xml" Id="R94a56d2bfd4341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9da68b3d54e18" /><Relationship Type="http://schemas.openxmlformats.org/officeDocument/2006/relationships/notesSlide" Target="/ppt/notesSlides/notesSlide4.xml" Id="R2366b37981d74d3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5850015b44fc4" /><Relationship Type="http://schemas.openxmlformats.org/officeDocument/2006/relationships/notesSlide" Target="/ppt/notesSlides/notesSlide5.xml" Id="R0413e065fe8040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b982857da845f3" /><Relationship Type="http://schemas.openxmlformats.org/officeDocument/2006/relationships/notesSlide" Target="/ppt/notesSlides/notesSlide6.xml" Id="Re464fbc21ea440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02d08acc994af6" /><Relationship Type="http://schemas.openxmlformats.org/officeDocument/2006/relationships/notesSlide" Target="/ppt/notesSlides/notesSlide7.xml" Id="R771da590351346b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e8dd441ef4570" /><Relationship Type="http://schemas.openxmlformats.org/officeDocument/2006/relationships/notesSlide" Target="/ppt/notesSlides/notesSlide8.xml" Id="R3c1e67489d9449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c450b5a2147d8" /><Relationship Type="http://schemas.openxmlformats.org/officeDocument/2006/relationships/notesSlide" Target="/ppt/notesSlides/notesSlide9.xml" Id="R82d7c4426ba541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aefb29c6ab4cdb" /><Relationship Type="http://schemas.openxmlformats.org/officeDocument/2006/relationships/notesSlide" Target="/ppt/notesSlides/notesSlide10.xml" Id="R32545817021d4f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1de876c1e47b9" /><Relationship Type="http://schemas.openxmlformats.org/officeDocument/2006/relationships/notesSlide" Target="/ppt/notesSlides/notesSlide11.xml" Id="Rfec9e409e8b844a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eb00f2e9640b2" /><Relationship Type="http://schemas.openxmlformats.org/officeDocument/2006/relationships/notesSlide" Target="/ppt/notesSlides/notesSlide12.xml" Id="R9aa4eb86658b4d0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33b135871940e3" /><Relationship Type="http://schemas.openxmlformats.org/officeDocument/2006/relationships/notesSlide" Target="/ppt/notesSlides/notesSlide13.xml" Id="R34206ed6bad140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50F46D2-BEF5-4492-88D8-DC1FB013F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95750" cy="685800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0">
            <a:solidFill>
              <a:srgbClr val="0B4E9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8A6265-0599-45C8-ADC2-928081E6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ABBANTE 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7A75EF-653B-454E-A36F-C1CB6BB1E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Modelo comercial para vendedores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CFD828-5D41-44A4-828B-0C1EC6FEC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304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E5F1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5F1FF"/>
                </a:solidFill>
                <a:latin typeface="Arial"/>
                <a:ea typeface="Arial"/>
                <a:cs typeface="Arial"/>
              </a:rPr>
              <a:t>Dos productos, precios de arranque y reglas claras de utilidad.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4E743-112F-4C2E-9A6A-EA134596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143000"/>
            <a:ext cx="276225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198AC-EDC1-4074-BEE9-A0DA1008E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143000"/>
            <a:ext cx="76200" cy="1524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621F85-0E30-4734-9A8D-5437CC88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131445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App chofer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72D527-F73D-423F-82A2-ED3140F1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1695450"/>
            <a:ext cx="236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La paga el conductor. Uso movil, seguridad y retencion base de 1 semana.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A7A3BE-80C9-4F24-8387-1CA5CF75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143000"/>
            <a:ext cx="276225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7CBC03-A6BF-44C3-98A1-E67AB505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143000"/>
            <a:ext cx="76200" cy="1524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0">
            <a:solidFill>
              <a:srgbClr val="0B4E9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A94FD2-3C65-4AA0-AD07-A8FF22E72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31445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Portal empresa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F7E14B-69E0-4149-9829-49FCE74F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695450"/>
            <a:ext cx="236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Lo paga la transportista. Seguimiento, slots e historial operativo.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CB67C9-9AA5-4CB3-8F8B-C6432104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143250"/>
            <a:ext cx="59055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33F0A0-91DF-4FEE-A676-256F1EB1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14325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0">
            <a:solidFill>
              <a:srgbClr val="F59E0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90B63-EBD6-442C-872C-2F35B1A4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14700"/>
            <a:ext cx="5505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59E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9E0B"/>
                </a:solidFill>
                <a:latin typeface="Arial"/>
                <a:ea typeface="Arial"/>
                <a:cs typeface="Arial"/>
              </a:rPr>
              <a:t>Idea central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647129-E0CE-44BB-9F59-9A101EE5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695700"/>
            <a:ext cx="55054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Vender separado protege margen: chofer compra continuidad personal; empresa compra control y evidencia.</a:t>
            </a:r>
          </a:p>
        </p:txBody>
      </p:sp>
    </p:spTree>
    <p:extLst>
      <p:ext uri="{BB962C8B-B14F-4D97-AF65-F5344CB8AC3E}">
        <p14:creationId xmlns:p14="http://schemas.microsoft.com/office/powerpoint/2010/main" val="1211575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8254C0C-DE88-4E93-AC29-CF7FE9CA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OBJETIVO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3B4A79-1A10-4D60-9FE9-2E98791B0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Lo que debe dominar el vendedor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CBCEE2-20D1-4663-B89B-298AC89E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El discurso comercial no mezcla app de chofer con portal empresarial.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1E5F5A-5AD9-4E5E-A4F5-54743D26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1C9A33-06E9-4A52-8AF8-308079870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753A4C-E9EF-4548-B75B-92E38F54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6697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D050B5-F1D9-45C9-9E9C-84B926A27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381250"/>
            <a:ext cx="847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2033"/>
                </a:solidFill>
                <a:latin typeface="Arial"/>
                <a:ea typeface="Arial"/>
                <a:cs typeface="Arial"/>
              </a:rPr>
              <a:t>Distinguir comprador, valor y retencion de cada producto.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D58A2E-A8BC-4795-A1D8-00BADB896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8132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EBCF1D-9542-41A8-B392-E395440BF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95600"/>
            <a:ext cx="847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Explicar precio real vs precio de arranque.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EC0C47-4108-4BD6-9740-D9D1FCFE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9567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666262-A35C-47E6-8C60-AD5A3D30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09950"/>
            <a:ext cx="847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Calcular utilidad de chofer y margen adicional de camion al 50/50.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C5918-8420-4347-B010-8F58CD1B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1002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BDB631-0437-493E-8FAA-A74777CD3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924300"/>
            <a:ext cx="847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Usar 5% como referencia para contratos de portal empresa.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86778D-0D1A-4079-A1A6-A24EAB15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381250"/>
            <a:ext cx="2476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C0C69-8E2D-41E7-8543-491240454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381250"/>
            <a:ext cx="76200" cy="2000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889E2A-B419-487E-94B9-A1B0CC7D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5527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Mensaje clave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2D9D51-BBFD-4604-915B-719DCF12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933700"/>
            <a:ext cx="20764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Productos separados, argumentos separados, comisiones claras.</a:t>
            </a:r>
          </a:p>
        </p:txBody>
      </p:sp>
    </p:spTree>
    <p:extLst>
      <p:ext uri="{BB962C8B-B14F-4D97-AF65-F5344CB8AC3E}">
        <p14:creationId xmlns:p14="http://schemas.microsoft.com/office/powerpoint/2010/main" val="18971813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0C18CAE-EF05-4D80-B0BE-7CE53671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PRODUCTOS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A0EE8B-4452-448F-8312-8B824E5E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Dos productos diferentes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94D535-48CA-466D-B384-80F8A28F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No son dos precios del mismo servicio; son compradores y beneficios distintos.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4985EB-EF13-4908-84EA-047AA76E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42DC3-943C-4963-B369-2DB5B990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D66397-2EC6-486F-A263-3E390828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4857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8A098-12C8-44A7-AA28-9F04D182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76200" cy="2428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4B605F-987A-45C8-862A-092FA5EC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05075"/>
            <a:ext cx="445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App chofer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820E1B-2BC4-45AF-A48B-EFC2E5CF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86075"/>
            <a:ext cx="44577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Comprador: chofer.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Valor: operar desde celular, seguridad, panico, sin frenos y membresia personal.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Retencion: celular + centro de datos por 1 semana; opcion 3 meses con +$10 al costo base.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C245E3-950F-4134-9ADB-C315E8311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33625"/>
            <a:ext cx="4857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3AA394-99B0-4A7D-B2E8-C2D73367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33625"/>
            <a:ext cx="76200" cy="2428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0">
            <a:solidFill>
              <a:srgbClr val="0B4E9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34539-F4B5-42E0-B399-D62D4664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505075"/>
            <a:ext cx="445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Portal empresa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16AB9E-5EBB-4825-AF4B-B4DF93FE4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886075"/>
            <a:ext cx="44577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Comprador: empresa transportista.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Valor: seguimiento, slots, evidencia, administracion e historial operativo.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Retencion: 5 anos o hasta terminacion del contrato.</a:t>
            </a:r>
          </a:p>
        </p:txBody>
      </p:sp>
    </p:spTree>
    <p:extLst>
      <p:ext uri="{BB962C8B-B14F-4D97-AF65-F5344CB8AC3E}">
        <p14:creationId xmlns:p14="http://schemas.microsoft.com/office/powerpoint/2010/main" val="12973927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1750502-379A-440D-ADAD-E213F8DD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APP CHOFER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5E595C-5067-40CC-B99D-D9D063CD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Tramos de licencia para conductor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81819A-6BB7-4C7A-8C4E-F5CBFF3A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El costo base cambia por volumen. El precio real es 50% arriba del propuesto para mostrar descuento de arranque.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81FE6-BB81-4A68-AADF-BE85AE5B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DF4A5-8248-473B-A3C5-0987913B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5C96C5-69BD-49A9-B8C3-34927404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62200"/>
            <a:ext cx="2857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0B7D2B-6217-405D-BE4E-980B3F14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3840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Volumen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507B06-7BA8-4141-85D7-4D64CE74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362200"/>
            <a:ext cx="18097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FD839B-F169-4E33-A9EB-1C47C5738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4384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Costo base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890C54-65E2-4C06-8C52-8BCABFA78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36220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4DDED4-D0DB-4ECD-8689-773815989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4384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Propuesto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9E874D-0310-4484-A9BC-9AE1EE639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36220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56F61E-7599-41A0-8065-4F64F790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4384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E5BC40-3B2A-4B55-8E2A-CA602189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14650"/>
            <a:ext cx="2857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CF316C-3978-44A2-B39D-6D944F0D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9085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1 a 9,999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3E8C5-7A77-47E4-B325-786750DE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914650"/>
            <a:ext cx="18097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2A56F3-86CC-490B-B4C1-622940C5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9908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$135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465851-0601-4CF5-8C22-0055AFED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91465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92BB7E-796B-463B-8317-196D2616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99085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$150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252EC9-1EF0-45C5-8DF4-52858D87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91465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D5CBE1-CBD2-4AD6-A1A6-5838CD59F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9085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$225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2B36AA-7927-4204-8796-0998E351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67100"/>
            <a:ext cx="2857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69E2FA-0A02-4818-806A-7F00832E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4330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10,000 a 99,999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FD6048-661B-4174-BAE9-A2091EA94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467100"/>
            <a:ext cx="18097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6FA060-7B79-40E2-8F04-0B89E5E4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5433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$55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97F5AD-15B5-4F20-9D2A-3B3618DD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6710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81AFD5-81A4-43FB-8B20-AD3DDE41B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5433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$70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33B66E-3900-41B6-A838-2024AC24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46710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4AD179-B850-4B57-B47A-1AFC91799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5433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$105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029DD26-1DDB-4B84-A783-6F4EA7F9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19550"/>
            <a:ext cx="2857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50FCF91-F4B0-43B1-ACD4-C3AB8CB5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9575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100,000 o mas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EA9C257-A089-48C2-A61E-6216336C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19550"/>
            <a:ext cx="18097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CB27DDC-B829-4D62-944D-24B892CA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0957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$40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8571F3C-AF0E-4FAA-962D-139DA97B9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01955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D831091-2319-48C0-B14A-4A0D2C73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09575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$50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F380204-C3AA-47E4-A8E2-317B1D03A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1955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5279D3D-2895-4B92-985F-E2239FF49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09575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$75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275A6DF-C06D-45BB-988A-8A664FA0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86677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DFF7EC"/>
          </a:solidFill>
          <a:ln xmlns:a="http://schemas.openxmlformats.org/drawingml/2006/main" w="9525">
            <a:solidFill>
              <a:srgbClr val="B7E8D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B4D7053-BA67-45E9-881E-EE1AB437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105400"/>
            <a:ext cx="809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7543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7543C"/>
                </a:solidFill>
                <a:latin typeface="Arial"/>
                <a:ea typeface="Arial"/>
                <a:cs typeface="Arial"/>
              </a:rPr>
              <a:t>Utilidad = precio cerrado - costo base final. Reparto 50/50 empresa/vendedor.</a:t>
            </a:r>
          </a:p>
        </p:txBody>
      </p:sp>
    </p:spTree>
    <p:extLst>
      <p:ext uri="{BB962C8B-B14F-4D97-AF65-F5344CB8AC3E}">
        <p14:creationId xmlns:p14="http://schemas.microsoft.com/office/powerpoint/2010/main" val="15521677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281A043-0036-4CEE-8086-61C456E9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PORTAL EMPRESA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26DCB-B3A1-4F05-B348-1619C8F6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Slots y camiones para empresas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175452-1CE6-41BA-93E4-3740FCE1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La empresa paga seguimiento, control operativo, evidencia e historial.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C78C75-BDDB-49BB-BFFB-EFEC35E6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94775D-67E0-4AB2-94A0-464EB84F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31FC1D-671B-4ED8-8EBA-2A20555E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62200"/>
            <a:ext cx="18097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0E3786-D0EA-4FF2-BDE5-B7DE38B3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Linea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77BA7A-59AC-4D17-B65C-AD696C4C5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36220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52954-3B04-45E3-B8BE-1788B27F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4384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Arranque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FFC4C6-4A42-47A8-B3EF-5BC33E12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62200"/>
            <a:ext cx="2381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BB92DA-6DCB-4D11-9ECF-2DBF9564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4384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Real referencia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EEB673-0208-4E26-A885-EBFD5C8F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362200"/>
            <a:ext cx="2857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8514E9-3288-4D09-B4DF-A0C3F92CB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43840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Regla vendedor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F04AD8-C4A4-48EB-8875-7C293203C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14650"/>
            <a:ext cx="18097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807047-B30E-4EF8-9422-CDE5F0BB7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908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Slot portal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BC4E79-4588-421B-B994-B10472312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91465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FACA9-58BC-407F-9F1B-121B94FA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99085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$8,000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4AD710-FBC2-43CB-BB77-D4AEB62D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914650"/>
            <a:ext cx="2381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2A1B75-4D7E-4C49-81C5-5A8222A3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99085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$12,000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4DC574-EC08-4955-92E8-1ED3FCD5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914650"/>
            <a:ext cx="2857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74AD18-9051-4186-8DA8-D29BE36D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99085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5% del contrato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B16925-3D30-4566-8EFA-CD7A0C39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67100"/>
            <a:ext cx="18097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715A79-7DF9-41AF-952E-723E421A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433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Camion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E3B867-F569-44A6-9A43-DF829078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467100"/>
            <a:ext cx="200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9F565E-C467-43C0-9F22-97813EA7D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5433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$4,000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6D5F35-E52B-458B-B352-6CC8E774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467100"/>
            <a:ext cx="2381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E7C5C8-C647-4FC5-A14C-6B4B9FB1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5433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$6,000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685DF71-A006-4874-92FB-F8998CE1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467100"/>
            <a:ext cx="2857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FF28C5-090D-4462-BB0F-6A08ECBE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54330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Extra sobre recomendado 50/50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6CB0921-4697-41A6-BF11-14FF92ED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381250"/>
            <a:ext cx="2190750" cy="1571625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9D3C5B1-DA03-4EAD-BDFB-CD29AF96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381250"/>
            <a:ext cx="76200" cy="1571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0">
            <a:solidFill>
              <a:srgbClr val="0B4E9B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46185A1-F92B-498E-9EFA-7AB8DE06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552700"/>
            <a:ext cx="1790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Retencion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5CEB018-76BB-4AB6-8764-35A9F0FB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33700"/>
            <a:ext cx="1790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Informacion empresarial por 5 anos o hasta fin de contrato.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DC8E2E7-B486-40D3-898C-9F526D42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238625"/>
            <a:ext cx="21907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A6C1FC4-CDD6-45EA-A8A2-22C0C9010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238625"/>
            <a:ext cx="76200" cy="1257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0">
            <a:solidFill>
              <a:srgbClr val="F59E0B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7892FDE-2FEF-410C-8AB4-C99852EE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410075"/>
            <a:ext cx="1790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59E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9E0B"/>
                </a:solidFill>
                <a:latin typeface="Arial"/>
                <a:ea typeface="Arial"/>
                <a:cs typeface="Arial"/>
              </a:rPr>
              <a:t>Descuento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EE89C45-A033-4C03-B99E-9567717C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791075"/>
            <a:ext cx="1790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El arranque comunica integracion temprana sin bajar el valor real.</a:t>
            </a:r>
          </a:p>
        </p:txBody>
      </p:sp>
    </p:spTree>
    <p:extLst>
      <p:ext uri="{BB962C8B-B14F-4D97-AF65-F5344CB8AC3E}">
        <p14:creationId xmlns:p14="http://schemas.microsoft.com/office/powerpoint/2010/main" val="3236349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1C44A57-B9F3-4CEF-BF0B-8A6A80953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PRECIO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2F2AF-80A9-4E70-BE91-4722EF78C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Precio real vs precio de arranque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2AE578-8E33-4FA1-A679-1EFB774AA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El precio real fija valor de mercado; el arranque facilita adopcion inicial.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4276B-461B-42F3-BBA3-2B19B7145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8B22D2-9A06-4EE4-84C6-C8E7A3F5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C002EC-2B03-4C62-83B4-09D4524F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33625"/>
            <a:ext cx="2476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83FECA-A298-44DD-AB01-6D5FAFD1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33625"/>
            <a:ext cx="76200" cy="2238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58819E-A4F9-437E-9BF3-C4E5EC40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505075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App chofer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2DB79F-D799-4B81-8C87-9099F83D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886075"/>
            <a:ext cx="20764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Real: $225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Arranque: $150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Tiers: $70 y $50 por volumen.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1E175-51BF-4629-B12C-900D4204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333625"/>
            <a:ext cx="2476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35BF46-BBF8-4CF6-B156-B257F9DB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333625"/>
            <a:ext cx="76200" cy="2238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0">
            <a:solidFill>
              <a:srgbClr val="0B4E9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52C1F-9D4E-487E-8744-B6ED4441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505075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Slot portal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AD7A8C-9D46-44CF-ABCE-7FAEB006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886075"/>
            <a:ext cx="20764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Real: $12,000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Arranque: $8,000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Descuento por tramos.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BE2A65-29AF-4D04-B494-A1B5CED73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333625"/>
            <a:ext cx="2476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2957B2-DBBF-4531-9484-E40076C6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333625"/>
            <a:ext cx="76200" cy="2238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0">
            <a:solidFill>
              <a:srgbClr val="F59E0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939993-FAFE-41D0-80A7-DB614C81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505075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59E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9E0B"/>
                </a:solidFill>
                <a:latin typeface="Arial"/>
                <a:ea typeface="Arial"/>
                <a:cs typeface="Arial"/>
              </a:rPr>
              <a:t>Camion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CFA8B-1886-441A-A9EE-9528501D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886075"/>
            <a:ext cx="20764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Real: $6,000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Arranque: $4,000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Extra sobre recomendado 50/50.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3827AD-3415-41C2-8A63-7F6368F49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95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Guion: Tenemos precio real publicado y precio de arranque por integracion temprana; asi protegemos valor y damos razon para cerrar ahora.</a:t>
            </a:r>
          </a:p>
        </p:txBody>
      </p:sp>
    </p:spTree>
    <p:extLst>
      <p:ext uri="{BB962C8B-B14F-4D97-AF65-F5344CB8AC3E}">
        <p14:creationId xmlns:p14="http://schemas.microsoft.com/office/powerpoint/2010/main" val="12918154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D18D898-F7D9-45F9-931D-35D58E18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COMISIONES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68BEA-4A2F-4093-BC7D-AAFECEBE6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Reglas de reparto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3FEF76-6E6D-414E-BF4F-C6E05A57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Cada linea tiene una forma de participacion distinta.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11487A-C936-4DE7-8603-151966BB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23E9A-DC6D-4EFC-BF19-86C7E0CB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38BF26-FAFF-4F4D-9BC3-A0E237E30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33625"/>
            <a:ext cx="32385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72DF14-4218-41EE-9A9F-ABDBAD0A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33625"/>
            <a:ext cx="76200" cy="2381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1381B8-6249-46E1-831A-1B1FC9EBC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505075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Chofer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16D2DC-5FF1-45F4-BA8C-2ACB530B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886075"/>
            <a:ext cx="28384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Utilidad = precio cerrado - costo base final.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Reparto 50/50.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Si vende mas caro, se sigue partiendo entre dos.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1130B2-75FB-40C4-8A24-489E79DF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33625"/>
            <a:ext cx="32385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F3764-522F-4C9D-B240-AFC110448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33625"/>
            <a:ext cx="76200" cy="2381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0">
            <a:solidFill>
              <a:srgbClr val="F59E0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DC86A4-3B77-4FB0-9B6A-D5BAA2D3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505075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59E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9E0B"/>
                </a:solidFill>
                <a:latin typeface="Arial"/>
                <a:ea typeface="Arial"/>
                <a:cs typeface="Arial"/>
              </a:rPr>
              <a:t>Camion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D158ED-347D-47DA-8D0D-3B52CAF3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886075"/>
            <a:ext cx="28384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Precio recomendado: $4,000.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Si cierra arriba, el margen adicional se reparte 50/50.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1EA52D-7B5F-45DD-BB4C-A8256D68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333625"/>
            <a:ext cx="32385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A486C4-3CEE-4119-B877-2391368F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333625"/>
            <a:ext cx="76200" cy="2381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0">
            <a:solidFill>
              <a:srgbClr val="0B4E9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A2EF1A-D2D3-4441-A4BF-2C2BBFDF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505075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Portal empresa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67E3C0-1ECA-4D88-B2CA-A8F58A2A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886075"/>
            <a:ext cx="28384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Comision de referencia: 5% del contrato.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Aplica al portal de seguimiento empresarial.</a:t>
            </a:r>
          </a:p>
        </p:txBody>
      </p:sp>
    </p:spTree>
    <p:extLst>
      <p:ext uri="{BB962C8B-B14F-4D97-AF65-F5344CB8AC3E}">
        <p14:creationId xmlns:p14="http://schemas.microsoft.com/office/powerpoint/2010/main" val="11276173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3B22AE64-FF47-4237-8189-BC89664BA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EJEMPLOS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1F227C-451D-4D11-88C5-4D5442174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Ejemplos rapidos para cotizar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1F6038-FA55-4EFA-B8C3-525FAF55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Numeros simples para mantener clara la conversacion.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1D84A7-8A85-4BFB-90B6-7D99F27A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518FAE-ABC3-4773-BA1C-57DEAF4A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6474E-D156-4389-99D2-D46E5FDD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238375"/>
            <a:ext cx="228600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33B3B-4009-4C93-BF55-7F1D5FE7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314575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Caso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EE571-B16C-4707-AABD-779B93029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238375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A4438D-6EBA-48EE-8469-4131BE7E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3145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Calculo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62F02E-E37C-4472-9472-8438D641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238375"/>
            <a:ext cx="23812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B4217F-4523-46C1-95B8-F666E9433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31457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Resultado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0CF470-DEB1-47CE-A397-751D234C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238375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E8DF96-3BF0-4344-8BF7-C993F06F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145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Mensaje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4DDEB6-4A6B-47C6-AFC8-FCAE868F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62250"/>
            <a:ext cx="228600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8C400-B5F8-43FB-8482-682CB007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3845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10 slots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41CB92-610C-4ECF-9573-6EDFA3E7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762250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73ECF0-2158-4ABB-AAF6-7658C5E7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83845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5x8,000 + 5x7,200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ADE27B-F435-4CAE-86F3-33E63A15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762250"/>
            <a:ext cx="23812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886901-AD1B-44BC-876B-B915B940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83845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$76,000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C2BEB6-4822-447A-9640-83551ABA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762250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ECF61F-13A4-4F7A-A81C-DFA78AE7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83845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Descuento marginal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1D080D-0C49-456A-AF75-71039459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86125"/>
            <a:ext cx="228600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CFC868-0149-4C04-B5FC-25AF3EFF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362325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Chofer base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7CB2C1-A03C-4953-B0B5-91D83446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286125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A9151D-C0B2-4571-811F-AC9C9505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36232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150 - 135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5963C4-7D73-47E5-87E2-405C2FEC6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286125"/>
            <a:ext cx="23812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F7C605-10A7-432C-9D72-17A4FFC9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336232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$15 utilidad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37015F-D6C5-47FC-8EEC-87A41C54C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286125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F1EF43C-3B31-4A5F-87EA-33778BC2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36232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$7.50 / $7.50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C30161-8441-49AC-8781-6B683B1D6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810000"/>
            <a:ext cx="228600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575EBA9-A9A8-4DDF-B820-FCF44107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8862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Chofer 10k+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8DC8F5E-693B-43A7-9352-51571D5A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810000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A3279CC-7590-41CB-BDDE-4FFEF8A51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88620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70 - 55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EBF9368-F611-4862-AA7D-51F534EA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810000"/>
            <a:ext cx="23812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E8277EA-EE46-4541-A906-A7330A5D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388620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$15 utilidad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5C9D5D5-519B-4D16-835C-FD54661A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810000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2796792-185C-4A18-B4EB-9391819E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88620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$7.50 / $7.50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E6E0FBF-5FA3-45B8-984C-9BD38107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33875"/>
            <a:ext cx="228600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29FDE66-8203-4CCD-B279-1ABF82DF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10075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Camion a 4,500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D7C00C4-1FE6-4F6B-902C-C55CB49D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333875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7561534-72D2-48A4-A109-66EE0BF40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4100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4,500 - 4,000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CFA771C-B6B1-4831-B2B5-C7F3D7C9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333875"/>
            <a:ext cx="23812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B7B895F-25CA-4F04-97DF-AD0BEF08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41007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$500 extra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A49D859-AA5C-4650-81D3-621C0A52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333875"/>
            <a:ext cx="2571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D743B09-A5D9-483B-BFE1-D7D501F0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4100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$250 / $250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72BC255-5B8C-4B46-9987-5C136464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19700"/>
            <a:ext cx="885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B42318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B42318"/>
                </a:solidFill>
                <a:latin typeface="Arial"/>
                <a:ea typeface="Arial"/>
                <a:cs typeface="Arial"/>
              </a:rPr>
              <a:t>Si chofer contrata retencion de 3 meses, suma $10 al costo base antes de calcular utilidad.</a:t>
            </a:r>
          </a:p>
        </p:txBody>
      </p:sp>
    </p:spTree>
    <p:extLst>
      <p:ext uri="{BB962C8B-B14F-4D97-AF65-F5344CB8AC3E}">
        <p14:creationId xmlns:p14="http://schemas.microsoft.com/office/powerpoint/2010/main" val="4838374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26E8D12-4B6B-47DB-809A-4854C00A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VALOR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84B99-DEE1-42FB-9962-F697FA6B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Mensajes por comprador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235574-90E3-4176-B4FE-07FDC002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La plataforma se explica distinto porque resuelve dolores distintos.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163831-9017-4D99-B6F5-EC51AEDC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3385BA-B45B-4D17-96C7-5AF265C3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8049FA-C783-4DAC-82F3-94F374B5E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09800"/>
            <a:ext cx="2476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29E7E1-66E3-492E-B858-213634FE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286000"/>
            <a:ext cx="228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Comprador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8CD8D4-DF73-4261-8624-7A670B2DB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209800"/>
            <a:ext cx="3714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1A7C4-D572-4689-BA86-1712910E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2860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Dolor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D02DE5-C661-44C0-8D57-3C9BF5E9E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209800"/>
            <a:ext cx="3714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CD77B6-FE21-4411-B142-1DC23BCD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860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Promesa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B71F60-995D-4FD4-828E-4877F3B1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95600"/>
            <a:ext cx="2476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F5FAA4-BBDA-44F9-AD4A-227E898AD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71800"/>
            <a:ext cx="228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Chofer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6F5D16-2618-4DE8-84BD-B3C321AB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895600"/>
            <a:ext cx="3714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6EEC00-24F9-4973-A4F3-1A361133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9718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Necesita operar desde su celular y conservar continuidad personal.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D03759-532F-4F0F-B682-26831D94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895600"/>
            <a:ext cx="3714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F82B5C-E94D-4163-BF9D-9B54C826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9718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App personal, seguridad, alertas y datos recientes.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5C7089-41CC-4C4B-BFB9-52A79050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81400"/>
            <a:ext cx="2476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0C68DB-F876-49C6-BE3D-83B2963D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57600"/>
            <a:ext cx="228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Empresa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42C9DB-29CB-4443-BF64-A50C2D2B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581400"/>
            <a:ext cx="3714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923AC-6F47-46FD-B124-1147BB3A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6576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Necesita ver viajes, controlar flota y conservar evidencia.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43C570-381A-4931-B5E4-06760D8A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581400"/>
            <a:ext cx="3714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168FD3-31AD-42CE-BD5A-E543C28B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6576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Portal, slots, historial, POD y trazabilidad.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D86A54-75D3-462E-9F28-09A2B9C6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67200"/>
            <a:ext cx="2476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CA7192-7B01-42A3-9879-7370E8167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343400"/>
            <a:ext cx="228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Vendedor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93E2A8-9AF0-466F-8D91-4AE2CC11B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267200"/>
            <a:ext cx="3714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7475AF-371F-4DD5-B3A9-E68B6D57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3434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Necesita una oferta clara y rentable.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F68597-96B3-42D2-BE13-A9E81EEB1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267200"/>
            <a:ext cx="3714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948CA4-275F-44A5-AEA0-D240ABFA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3434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Reglas de margen simples y escalables.</a:t>
            </a:r>
          </a:p>
        </p:txBody>
      </p:sp>
    </p:spTree>
    <p:extLst>
      <p:ext uri="{BB962C8B-B14F-4D97-AF65-F5344CB8AC3E}">
        <p14:creationId xmlns:p14="http://schemas.microsoft.com/office/powerpoint/2010/main" val="13719431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C0A3899-0D00-4073-BBDA-EB90951F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PROCESO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59C8C2-83BC-43E1-87C5-436B53AB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Flujo recomendado de venta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B22565-5A42-46BD-B09D-DE007F92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Una secuencia corta evita prometer retenciones o precios del producto equivocado.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FBC3F8-54AC-4AD8-A9DD-72EFC151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24260A-EF67-47E3-910A-8246973A7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93A1C-6486-4C39-99C1-58F5689C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76212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57E90-6CBD-4D56-A2C0-6BE1FF68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58AA18-502A-472A-92CD-72A5D869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13620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E52E30-D906-430A-B689-F95484CA5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28950"/>
            <a:ext cx="1362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Calificar comprador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45797A-B722-4FC4-AD54-948EFA60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476500"/>
            <a:ext cx="176212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1B003B-4D83-4BB3-8368-60DD5972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4765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0">
            <a:solidFill>
              <a:srgbClr val="0B4E9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1BCC3A-912E-4170-90B4-1D3C4123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647950"/>
            <a:ext cx="13620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80C26-A6DC-4395-A1BC-F4F5D178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028950"/>
            <a:ext cx="1362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Elegir producto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B8AFE7-546F-4FC3-A724-46B2DA47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476500"/>
            <a:ext cx="176212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58B283-3ED0-4457-B936-0E7B059D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4765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34F094-57DA-45C1-B6B3-DF9E8E3F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47950"/>
            <a:ext cx="13620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24C313-9901-461D-B333-7C992CF48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028950"/>
            <a:ext cx="1362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Dimensionar volumen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29BABF-7F37-4D32-BB02-6043688CC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476500"/>
            <a:ext cx="176212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F840E6-1467-444D-ABD0-4B9ABD14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4765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0">
            <a:solidFill>
              <a:srgbClr val="0B4E9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420BDE-BB38-4D04-B331-99C625C8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647950"/>
            <a:ext cx="13620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622826-22E9-4415-A6B7-B07AF413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028950"/>
            <a:ext cx="1362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Explicar arranque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AD0E6E-61B4-4D85-AF5D-AE5C6D20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476500"/>
            <a:ext cx="176212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11AD6F-8E73-4EF5-808B-A698E253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4765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92C0FC-CD98-40F6-A824-463A9A80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647950"/>
            <a:ext cx="13620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45B69B-8297-4DDC-B9C4-AEB8B82B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028950"/>
            <a:ext cx="1362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Cerrar regla de margen</a:t>
            </a:r>
          </a:p>
        </p:txBody>
      </p:sp>
    </p:spTree>
    <p:extLst>
      <p:ext uri="{BB962C8B-B14F-4D97-AF65-F5344CB8AC3E}">
        <p14:creationId xmlns:p14="http://schemas.microsoft.com/office/powerpoint/2010/main" val="13104611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647CF5CE-C738-4A30-8376-0F2FCBE0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OBJECIONES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F6467-6044-4A13-B1DF-1C350280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Respuestas comerciales cortas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0BDEEB-E01B-49E4-B8B6-F6067F7B7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Contesta con logica de producto, no con descuentos improvisados.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7A9D41-9DA0-43EC-8B94-37EF5748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A24D06-A3FC-46A4-8827-5B9AD94F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CC6222-F903-476E-A5CE-C94FFDBB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3619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9FF0D-7781-448B-BF24-61D74457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19325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Objecion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8EBE4-1365-4C1F-B52B-B57159AF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143125"/>
            <a:ext cx="6477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B4E9B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40303A-D44F-4D38-BF7D-63DDFD57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219325"/>
            <a:ext cx="628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Respuesta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744F2F-CC21-4D9D-A228-FE8CD50EE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28925"/>
            <a:ext cx="3619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C19DB7-484F-40AA-BAC2-10CAF59E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05125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Por que paga el chofer y tambien la empresa?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DCCACD-ABE3-4EA3-8E03-08962BA4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828925"/>
            <a:ext cx="6477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B2714A-E335-472C-A74A-618185F1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905125"/>
            <a:ext cx="628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Porque son dos productos: app personal y portal empresarial.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329E2E-0779-40C4-BBA7-CB72D5FF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619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443D92-055A-4950-ADFE-20047EF6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90925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Por que hay precio real y de arranque?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DAAD6B-EA1B-45B5-B53D-102C1D6F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514725"/>
            <a:ext cx="6477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2AB3FE-F42E-47EF-B776-DA31DC26C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90925"/>
            <a:ext cx="628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El real marca valor; el arranque es descuento de integracion temprana.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9FCC10-7CAD-4A36-A440-1CA3B4B4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00525"/>
            <a:ext cx="3619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67D112-D0FA-445C-854A-F61BD875A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76725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Que pasa si vendo mas caro?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2E39A9-ACE4-453D-984E-37EF0688A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200525"/>
            <a:ext cx="6477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2EFDEB-5747-4F37-9267-633D7046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276725"/>
            <a:ext cx="628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Chofer y margen adicional de camion siguen 50/50.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829D25-2CBA-46D8-AEF1-F0BE6F1E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3619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D02ABB-6303-4F4A-812B-5FF0342F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62525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Cuanto guardan la informacion?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3305B3-D393-443B-8CFB-78134DFF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886325"/>
            <a:ext cx="6477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2E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402118-23FC-4559-9DA9-BCA5FD73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962525"/>
            <a:ext cx="628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Chofer 1 semana o 3 meses con +$10; empresa 5 anos o fin de contrato.</a:t>
            </a:r>
          </a:p>
        </p:txBody>
      </p:sp>
    </p:spTree>
    <p:extLst>
      <p:ext uri="{BB962C8B-B14F-4D97-AF65-F5344CB8AC3E}">
        <p14:creationId xmlns:p14="http://schemas.microsoft.com/office/powerpoint/2010/main" val="24555421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71C4413-0690-4FA9-9B15-816B1124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E9F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E9F6E"/>
                </a:solidFill>
                <a:latin typeface="Arial"/>
                <a:ea typeface="Arial"/>
                <a:cs typeface="Arial"/>
              </a:rPr>
              <a:t>RUTINA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EDC8D2-2145-4C58-A890-1BBF65981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885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Checklist del vendedor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B1C0ED-4D60-4CF8-BE1F-5648F4A03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Antes de enviar propuesta, valida que cada dato pertenece a la linea correcta.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CAA94-F5E6-49F1-AA5F-7F2455F4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B677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B677A"/>
                </a:solidFill>
                <a:latin typeface="Arial"/>
                <a:ea typeface="Arial"/>
                <a:cs typeface="Arial"/>
              </a:rPr>
              <a:t>Abbante A - vendedores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FF7A6D-6F50-4BDB-A6C3-B30A5D4E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0B4E9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B4E9B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716D9-FF41-4E13-856D-ED50EF7B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193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228BE5-2738-42A9-8A1A-C259F3F6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333625"/>
            <a:ext cx="866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2033"/>
                </a:solidFill>
                <a:latin typeface="Arial"/>
                <a:ea typeface="Arial"/>
                <a:cs typeface="Arial"/>
              </a:rPr>
              <a:t>Identificar comprador: chofer o empresa.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4BF526-D7ED-4C1C-843D-01B13892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337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BCF3B-CAE3-47DB-9CB1-6396E2A4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847975"/>
            <a:ext cx="866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Seleccionar producto: app chofer, portal/slot o camion.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B2C1C-143B-4079-9E5F-644F5FC6E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4480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2427C4-EEE7-47A1-A691-944FE1F6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362325"/>
            <a:ext cx="866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Aplicar volumen y costo base correcto.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151AF3-2FB8-45C4-B036-E219E21C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9624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20CC87-31B5-46AC-A4C6-AB63A0A3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876675"/>
            <a:ext cx="866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Declarar retencion incluida y retencion adicional si aplica.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26F84-C840-4B7A-A15E-38E21E280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767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6E"/>
          </a:solidFill>
          <a:ln xmlns:a="http://schemas.openxmlformats.org/drawingml/2006/main" w="0">
            <a:solidFill>
              <a:srgbClr val="0E9F6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BAB482-B1FE-429F-8680-CF31053E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391025"/>
            <a:ext cx="866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220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2033"/>
                </a:solidFill>
                <a:latin typeface="Arial"/>
                <a:ea typeface="Arial"/>
                <a:cs typeface="Arial"/>
              </a:rPr>
              <a:t>Calcular reparto: 50/50 o 5% del contrato segun producto.</a:t>
            </a:r>
          </a:p>
        </p:txBody>
      </p:sp>
    </p:spTree>
    <p:extLst>
      <p:ext uri="{BB962C8B-B14F-4D97-AF65-F5344CB8AC3E}">
        <p14:creationId xmlns:p14="http://schemas.microsoft.com/office/powerpoint/2010/main" val="1785220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B4E9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838038D-0B2E-4B9B-9E80-20D6D85A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48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B7E8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7E8D0"/>
                </a:solidFill>
                <a:latin typeface="Arial"/>
                <a:ea typeface="Arial"/>
                <a:cs typeface="Arial"/>
              </a:rPr>
              <a:t>Cierre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2AAE2A-0652-449D-9018-1AE5B840D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8763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Vender Abbante A es integrar dos lados del ecosistema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89C958-CA5E-48BF-838A-A0E5AD7F4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8191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E5F1F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E5F1FF"/>
                </a:solidFill>
                <a:latin typeface="Arial"/>
                <a:ea typeface="Arial"/>
                <a:cs typeface="Arial"/>
              </a:rPr>
              <a:t>Choferes con app activa. Empresas con seguimiento, evidencia y control. Vendedores con reglas claras de margen.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1F853-DD6A-4120-805D-9A153725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49530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012148-01EC-43FA-B18B-5133F30F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05350"/>
            <a:ext cx="438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83B7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3B73"/>
                </a:solidFill>
                <a:latin typeface="Arial"/>
                <a:ea typeface="Arial"/>
                <a:cs typeface="Arial"/>
              </a:rPr>
              <a:t>Cotizar con producto, volumen, retencion y reparto separados.</a:t>
            </a:r>
          </a:p>
        </p:txBody>
      </p:sp>
    </p:spTree>
    <p:extLst>
      <p:ext uri="{BB962C8B-B14F-4D97-AF65-F5344CB8AC3E}">
        <p14:creationId xmlns:p14="http://schemas.microsoft.com/office/powerpoint/2010/main" val="14073972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2026-06-17T05:50:18.6250000Z</dcterms:created>
  <dcterms:modified xsi:type="dcterms:W3CDTF">2026-06-17T05:50:18.6250000Z</dcterms:modified>
</coreProperties>
</file>